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E-commerce Sales Analysis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Prepared by: Abhijeet Kanungo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 July 18,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0540"/>
            <a:ext cx="6805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947"/>
            <a:ext cx="6407944" cy="4146113"/>
          </a:xfrm>
          <a:prstGeom prst="roundRect">
            <a:avLst>
              <a:gd name="adj" fmla="val 3529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22947"/>
            <a:ext cx="121920" cy="4146113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80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37065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and quantity are skewed by high-value outliers.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17576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sales volatility and a 50%+ decline from 2009 to 2010.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498086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product performance and a strong "Champion" customer base.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78596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Forecasting model struggles with variability and spikes.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622947"/>
            <a:ext cx="6408063" cy="4146113"/>
          </a:xfrm>
          <a:prstGeom prst="roundRect">
            <a:avLst>
              <a:gd name="adj" fmla="val 3529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8067" y="2622947"/>
            <a:ext cx="121920" cy="4146113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2" name="Text 10"/>
          <p:cNvSpPr/>
          <p:nvPr/>
        </p:nvSpPr>
        <p:spPr>
          <a:xfrm>
            <a:off x="7777282" y="2880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Expected Impact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777282" y="337065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revenue by capitalizing on high-value transactions.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777282" y="417576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customer engagement through personalized marketing.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777282" y="4980861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operational efficiency via accurate forecasting.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777282" y="5785961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Sustained growth and a more resilient business model.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891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5159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report analyzes e-commerce sales data to understand past performance, identify key trends, and uncover insights. It focuses on revenue, customer behavior, and product performance to optimize sales, marketing, and inventory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255895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Performance Analysis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6138" y="120634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revenue shows significant monthly and yearly fluctuations. February 2009 had the highest sales (₹57,871.26), while June 2010 saw the lowest (₹7,832.94). Annual revenue declined over 50% from 2009 (₹430,000) to 2010 (₹205,000).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868924"/>
            <a:ext cx="13558123" cy="75924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426363"/>
            <a:ext cx="6490454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and Quantity Distribution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2687" y="1298496"/>
            <a:ext cx="197810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Distribution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2687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is positively skewed, with high-revenue outliers from large orders disproportionately contributing to total sales.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87" y="2366486"/>
            <a:ext cx="6583323" cy="65833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010" y="1298496"/>
            <a:ext cx="244256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Quantity Sold Distribution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010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Quantity sold is also highly skewed; most transactions are small (1-3 items), but significant outliers represent bulk purchases.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10" y="2366486"/>
            <a:ext cx="6583323" cy="65833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62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587812"/>
            <a:ext cx="5451634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Trend Analysis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1897023"/>
            <a:ext cx="3717012" cy="3292435"/>
          </a:xfrm>
          <a:prstGeom prst="roundRect">
            <a:avLst>
              <a:gd name="adj" fmla="val 4444"/>
            </a:avLst>
          </a:prstGeom>
          <a:solidFill>
            <a:srgbClr val="272525"/>
          </a:solidFill>
          <a:ln/>
        </p:spPr>
      </p:sp>
      <p:sp>
        <p:nvSpPr>
          <p:cNvPr id="5" name="Shape 2"/>
          <p:cNvSpPr/>
          <p:nvPr/>
        </p:nvSpPr>
        <p:spPr>
          <a:xfrm>
            <a:off x="748070" y="1866543"/>
            <a:ext cx="3717012" cy="121920"/>
          </a:xfrm>
          <a:prstGeom prst="roundRect">
            <a:avLst>
              <a:gd name="adj" fmla="val 73639"/>
            </a:avLst>
          </a:prstGeom>
          <a:solidFill>
            <a:srgbClr val="2B0AF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881" y="1576388"/>
            <a:ext cx="641271" cy="641271"/>
          </a:xfrm>
          <a:prstGeom prst="roundRect">
            <a:avLst>
              <a:gd name="adj" fmla="val 142592"/>
            </a:avLst>
          </a:prstGeom>
          <a:solidFill>
            <a:srgbClr val="2B0AF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286" y="1736646"/>
            <a:ext cx="256461" cy="3206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2267" y="2431375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Daily Sales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92267" y="2893576"/>
            <a:ext cx="3228618" cy="2051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volatile with sharp peaks and near-zero sales, suggesting non-continuous operations or batch ordering. Not suitable for forecasting alone.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4678799" y="1897023"/>
            <a:ext cx="3717131" cy="3292435"/>
          </a:xfrm>
          <a:prstGeom prst="roundRect">
            <a:avLst>
              <a:gd name="adj" fmla="val 4444"/>
            </a:avLst>
          </a:prstGeom>
          <a:solidFill>
            <a:srgbClr val="272525"/>
          </a:solidFill>
          <a:ln/>
        </p:spPr>
      </p:sp>
      <p:sp>
        <p:nvSpPr>
          <p:cNvPr id="11" name="Shape 7"/>
          <p:cNvSpPr/>
          <p:nvPr/>
        </p:nvSpPr>
        <p:spPr>
          <a:xfrm>
            <a:off x="4678799" y="1866543"/>
            <a:ext cx="3717131" cy="121920"/>
          </a:xfrm>
          <a:prstGeom prst="roundRect">
            <a:avLst>
              <a:gd name="adj" fmla="val 73639"/>
            </a:avLst>
          </a:prstGeom>
          <a:solidFill>
            <a:srgbClr val="2B0AFF"/>
          </a:solidFill>
          <a:ln/>
        </p:spPr>
      </p:sp>
      <p:sp>
        <p:nvSpPr>
          <p:cNvPr id="12" name="Shape 8"/>
          <p:cNvSpPr/>
          <p:nvPr/>
        </p:nvSpPr>
        <p:spPr>
          <a:xfrm>
            <a:off x="6216729" y="1576388"/>
            <a:ext cx="641271" cy="641271"/>
          </a:xfrm>
          <a:prstGeom prst="roundRect">
            <a:avLst>
              <a:gd name="adj" fmla="val 142592"/>
            </a:avLst>
          </a:prstGeom>
          <a:solidFill>
            <a:srgbClr val="2B0AF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134" y="1736646"/>
            <a:ext cx="256461" cy="32063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922996" y="2431375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Weekly Sales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4922996" y="2893576"/>
            <a:ext cx="3228737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Smoothed volatility with cyclical peaks, ideal for short-term promotional planning and inventory restocking cycles.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748070" y="5723811"/>
            <a:ext cx="7647861" cy="1924645"/>
          </a:xfrm>
          <a:prstGeom prst="roundRect">
            <a:avLst>
              <a:gd name="adj" fmla="val 7602"/>
            </a:avLst>
          </a:prstGeom>
          <a:solidFill>
            <a:srgbClr val="272525"/>
          </a:solidFill>
          <a:ln/>
        </p:spPr>
      </p:sp>
      <p:sp>
        <p:nvSpPr>
          <p:cNvPr id="17" name="Shape 12"/>
          <p:cNvSpPr/>
          <p:nvPr/>
        </p:nvSpPr>
        <p:spPr>
          <a:xfrm>
            <a:off x="748070" y="5693331"/>
            <a:ext cx="7647861" cy="121920"/>
          </a:xfrm>
          <a:prstGeom prst="roundRect">
            <a:avLst>
              <a:gd name="adj" fmla="val 73639"/>
            </a:avLst>
          </a:prstGeom>
          <a:solidFill>
            <a:srgbClr val="2B0AFF"/>
          </a:solidFill>
          <a:ln/>
        </p:spPr>
      </p:sp>
      <p:sp>
        <p:nvSpPr>
          <p:cNvPr id="18" name="Shape 13"/>
          <p:cNvSpPr/>
          <p:nvPr/>
        </p:nvSpPr>
        <p:spPr>
          <a:xfrm>
            <a:off x="4251365" y="5403175"/>
            <a:ext cx="641271" cy="641271"/>
          </a:xfrm>
          <a:prstGeom prst="roundRect">
            <a:avLst>
              <a:gd name="adj" fmla="val 142592"/>
            </a:avLst>
          </a:prstGeom>
          <a:solidFill>
            <a:srgbClr val="2B0AFF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770" y="5563433"/>
            <a:ext cx="256461" cy="32063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92267" y="6258163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Monthly Sales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992267" y="6720364"/>
            <a:ext cx="7159466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stable view, indicating seasonal behavior with Q1 and Q3 performing well. Drives strategic planning and budget allocation.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5017294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Behavior Insights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470" y="116883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customer base is segmented by Recency, Frequency, and Monetary (RFM) value.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70" y="1573292"/>
            <a:ext cx="13591461" cy="743223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802612" y="9036010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1B00C7"/>
          </a:solidFill>
          <a:ln/>
        </p:spPr>
      </p:sp>
      <p:sp>
        <p:nvSpPr>
          <p:cNvPr id="6" name="Text 3"/>
          <p:cNvSpPr/>
          <p:nvPr/>
        </p:nvSpPr>
        <p:spPr>
          <a:xfrm>
            <a:off x="3011924" y="9036010"/>
            <a:ext cx="791051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Champions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5188506" y="9036010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300FFF"/>
          </a:solidFill>
          <a:ln/>
        </p:spPr>
      </p:sp>
      <p:sp>
        <p:nvSpPr>
          <p:cNvPr id="8" name="Text 5"/>
          <p:cNvSpPr/>
          <p:nvPr/>
        </p:nvSpPr>
        <p:spPr>
          <a:xfrm>
            <a:off x="5397818" y="9036010"/>
            <a:ext cx="607933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8742521" y="9036010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6D57FF"/>
          </a:solidFill>
          <a:ln/>
        </p:spPr>
      </p:sp>
      <p:sp>
        <p:nvSpPr>
          <p:cNvPr id="10" name="Text 7"/>
          <p:cNvSpPr/>
          <p:nvPr/>
        </p:nvSpPr>
        <p:spPr>
          <a:xfrm>
            <a:off x="8951833" y="9036010"/>
            <a:ext cx="371832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10827306" y="9036010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AB9EFF"/>
          </a:solidFill>
          <a:ln/>
        </p:spPr>
      </p:sp>
      <p:sp>
        <p:nvSpPr>
          <p:cNvPr id="12" name="Text 9"/>
          <p:cNvSpPr/>
          <p:nvPr/>
        </p:nvSpPr>
        <p:spPr>
          <a:xfrm>
            <a:off x="11036618" y="9036010"/>
            <a:ext cx="480893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Risk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19470" y="935140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Champions are our largest segment, while "At Risk" customers need urgent reactivation.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258" y="425291"/>
            <a:ext cx="5567958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Forecasting Challenges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41258" y="1217652"/>
            <a:ext cx="13547884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Prophet model forecasts a modest, steady trend with fluctuations, but uncertainty increases over time. The model struggles with high variability and sudden sales spikes, often producing inaccurate or negative predictions.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41258" y="2040969"/>
            <a:ext cx="2203847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Forecast Using Prophet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258" y="2456617"/>
            <a:ext cx="6585347" cy="65853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1415" y="2040969"/>
            <a:ext cx="2451616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Actual vs. Predicted Sales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415" y="2456617"/>
            <a:ext cx="6585347" cy="65853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263"/>
            <a:ext cx="9266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Identified Business Opportunities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9867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33330"/>
            <a:ext cx="3417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High-Value Transactions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23749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high-revenue and bulk-quantity outliers indicate a segment for growth through nurturing and targeted strategies.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485221" y="2687360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4D4D5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69867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Seasonal Demand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3323749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Products with strong seasonal peaks present opportunities for increased sales during specific periods.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114092"/>
            <a:ext cx="3002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Champions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5604510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strong base of loyal, high-value customers represents a significant area for sustained growth through retention and advocacy.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114092"/>
            <a:ext cx="3784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B2B/Reseller Segmentation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5604510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Extreme bulk quantity outliers suggest a distinct segment for tailored offerings and new revenue streams.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0829"/>
            <a:ext cx="8968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 &amp; Action Plan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13678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4167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Q3 2025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657725"/>
            <a:ext cx="37805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 into customer segmentation, pilot B2B programs, and update forecasting models to handle outliers and seasonality.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198031" y="3373398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4845" y="3827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Q4 2025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4845" y="4317444"/>
            <a:ext cx="378059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seasonal marketing campaigns, adjust inventory based on revised forecasts, and initiate re-engagement campaigns for at-risk customers.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02272" y="3033236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9086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Q1 2026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9086" y="3977283"/>
            <a:ext cx="37805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B2B programs and campaign impact, then refine inventory and marketing strategies for continuous improvement.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2025-07-23T18:19:43Z</dcterms:created>
  <dcterms:modified xsi:type="dcterms:W3CDTF">2025-07-23T18:19:43Z</dcterms:modified>
</cp:coreProperties>
</file>